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72" r:id="rId5"/>
    <p:sldId id="263" r:id="rId6"/>
    <p:sldId id="264" r:id="rId7"/>
    <p:sldId id="259" r:id="rId8"/>
    <p:sldId id="260" r:id="rId9"/>
    <p:sldId id="262" r:id="rId10"/>
    <p:sldId id="261" r:id="rId11"/>
    <p:sldId id="266" r:id="rId12"/>
    <p:sldId id="273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78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3514-8871-824F-9AFB-7C6CD7D94128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A1F-F94C-A942-B68F-6F6C928B3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197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3514-8871-824F-9AFB-7C6CD7D94128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A1F-F94C-A942-B68F-6F6C928B3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214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3514-8871-824F-9AFB-7C6CD7D94128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A1F-F94C-A942-B68F-6F6C928B3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787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3514-8871-824F-9AFB-7C6CD7D94128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A1F-F94C-A942-B68F-6F6C928B3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816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3514-8871-824F-9AFB-7C6CD7D94128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A1F-F94C-A942-B68F-6F6C928B3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780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3514-8871-824F-9AFB-7C6CD7D94128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A1F-F94C-A942-B68F-6F6C928B3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633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3514-8871-824F-9AFB-7C6CD7D94128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A1F-F94C-A942-B68F-6F6C928B3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10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3514-8871-824F-9AFB-7C6CD7D94128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A1F-F94C-A942-B68F-6F6C928B3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990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3514-8871-824F-9AFB-7C6CD7D94128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A1F-F94C-A942-B68F-6F6C928B3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125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3514-8871-824F-9AFB-7C6CD7D94128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A1F-F94C-A942-B68F-6F6C928B3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163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3514-8871-824F-9AFB-7C6CD7D94128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A1F-F94C-A942-B68F-6F6C928B3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882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03514-8871-824F-9AFB-7C6CD7D94128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0FA1F-F94C-A942-B68F-6F6C928B3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742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1_UWS_Generic1_PPT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642533"/>
            <a:ext cx="69765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/>
              <a:t>Evaluation Influence: A Mere Semantic Point or Conceptual Revolution?</a:t>
            </a:r>
            <a:endParaRPr lang="en-A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68400" y="4749337"/>
            <a:ext cx="6976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James Herbert</a:t>
            </a:r>
          </a:p>
          <a:p>
            <a:pPr algn="ctr"/>
            <a:r>
              <a:rPr lang="en-AU" sz="2000" dirty="0" smtClean="0"/>
              <a:t>PhD Candidate in the School of Social Sciences</a:t>
            </a:r>
          </a:p>
          <a:p>
            <a:pPr algn="ctr"/>
            <a:r>
              <a:rPr lang="en-AU" sz="2000" dirty="0" smtClean="0"/>
              <a:t>University of Western Sydney</a:t>
            </a:r>
            <a:endParaRPr lang="en-AU" sz="2000" dirty="0"/>
          </a:p>
        </p:txBody>
      </p:sp>
    </p:spTree>
    <p:extLst>
      <p:ext uri="{BB962C8B-B14F-4D97-AF65-F5344CB8AC3E}">
        <p14:creationId xmlns="" xmlns:p14="http://schemas.microsoft.com/office/powerpoint/2010/main" val="19406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_UWS_Generic1_PPT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6"/>
            <a:ext cx="9144000" cy="6858000"/>
          </a:xfrm>
          <a:prstGeom prst="rect">
            <a:avLst/>
          </a:prstGeom>
        </p:spPr>
      </p:pic>
      <p:sp>
        <p:nvSpPr>
          <p:cNvPr id="2207" name="Rectangle 1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82877" y="1040825"/>
            <a:ext cx="5919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Influence as a Theory of Effect</a:t>
            </a:r>
            <a:endParaRPr lang="en-AU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799" y="1913466"/>
            <a:ext cx="6028267" cy="463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82877" y="6599366"/>
            <a:ext cx="8136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Mark and Henry’s (2004, p. 46) model of evaluation influence. 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583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_UWS_Generic1_PPT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6"/>
            <a:ext cx="9144000" cy="6858000"/>
          </a:xfrm>
          <a:prstGeom prst="rect">
            <a:avLst/>
          </a:prstGeom>
        </p:spPr>
      </p:pic>
      <p:sp>
        <p:nvSpPr>
          <p:cNvPr id="2207" name="Rectangle 1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82877" y="1001636"/>
            <a:ext cx="5919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</a:rPr>
              <a:t>Applying Influence – Case Studies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475" y="1900989"/>
            <a:ext cx="85317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AU" sz="2800" b="1" dirty="0" smtClean="0">
                <a:solidFill>
                  <a:schemeClr val="bg1"/>
                </a:solidFill>
              </a:rPr>
              <a:t>Influence by Scope </a:t>
            </a:r>
            <a:r>
              <a:rPr lang="en-AU" sz="2800" dirty="0" smtClean="0">
                <a:solidFill>
                  <a:schemeClr val="bg1"/>
                </a:solidFill>
              </a:rPr>
              <a:t>– </a:t>
            </a:r>
            <a:r>
              <a:rPr lang="en-AU" sz="2400" dirty="0" smtClean="0">
                <a:solidFill>
                  <a:schemeClr val="bg1"/>
                </a:solidFill>
              </a:rPr>
              <a:t>Alexander (2003); Allen (2010); </a:t>
            </a:r>
            <a:r>
              <a:rPr lang="en-AU" sz="2400" dirty="0" err="1" smtClean="0">
                <a:solidFill>
                  <a:schemeClr val="bg1"/>
                </a:solidFill>
              </a:rPr>
              <a:t>Cooksy</a:t>
            </a:r>
            <a:r>
              <a:rPr lang="en-AU" sz="2400" dirty="0" smtClean="0">
                <a:solidFill>
                  <a:schemeClr val="bg1"/>
                </a:solidFill>
              </a:rPr>
              <a:t> &amp; </a:t>
            </a:r>
            <a:r>
              <a:rPr lang="en-AU" sz="2400" dirty="0" err="1" smtClean="0">
                <a:solidFill>
                  <a:schemeClr val="bg1"/>
                </a:solidFill>
              </a:rPr>
              <a:t>Caracelli</a:t>
            </a:r>
            <a:r>
              <a:rPr lang="en-AU" sz="2400" dirty="0" smtClean="0">
                <a:solidFill>
                  <a:schemeClr val="bg1"/>
                </a:solidFill>
              </a:rPr>
              <a:t> (2005); Frey (2010); </a:t>
            </a:r>
            <a:r>
              <a:rPr lang="en-AU" sz="2400" dirty="0" err="1" smtClean="0">
                <a:solidFill>
                  <a:schemeClr val="bg1"/>
                </a:solidFill>
              </a:rPr>
              <a:t>Morabito</a:t>
            </a:r>
            <a:r>
              <a:rPr lang="en-AU" sz="2400" dirty="0" smtClean="0">
                <a:solidFill>
                  <a:schemeClr val="bg1"/>
                </a:solidFill>
              </a:rPr>
              <a:t> (2002); </a:t>
            </a:r>
            <a:r>
              <a:rPr lang="en-AU" sz="2400" dirty="0" err="1" smtClean="0">
                <a:solidFill>
                  <a:schemeClr val="bg1"/>
                </a:solidFill>
              </a:rPr>
              <a:t>Poth</a:t>
            </a:r>
            <a:r>
              <a:rPr lang="en-AU" sz="2400" dirty="0" smtClean="0">
                <a:solidFill>
                  <a:schemeClr val="bg1"/>
                </a:solidFill>
              </a:rPr>
              <a:t> (2008); </a:t>
            </a:r>
            <a:r>
              <a:rPr lang="en-AU" sz="2400" dirty="0" err="1" smtClean="0">
                <a:solidFill>
                  <a:schemeClr val="bg1"/>
                </a:solidFill>
              </a:rPr>
              <a:t>Vanlandingham</a:t>
            </a:r>
            <a:r>
              <a:rPr lang="en-AU" sz="2400" dirty="0" smtClean="0">
                <a:solidFill>
                  <a:schemeClr val="bg1"/>
                </a:solidFill>
              </a:rPr>
              <a:t> (2011); </a:t>
            </a:r>
            <a:r>
              <a:rPr lang="en-AU" sz="2400" dirty="0" err="1" smtClean="0">
                <a:solidFill>
                  <a:schemeClr val="bg1"/>
                </a:solidFill>
              </a:rPr>
              <a:t>Weets</a:t>
            </a:r>
            <a:r>
              <a:rPr lang="en-AU" sz="2400" dirty="0" smtClean="0">
                <a:solidFill>
                  <a:schemeClr val="bg1"/>
                </a:solidFill>
              </a:rPr>
              <a:t> (2008).</a:t>
            </a:r>
          </a:p>
          <a:p>
            <a:pPr lvl="1">
              <a:buFont typeface="Arial" pitchFamily="34" charset="0"/>
              <a:buChar char="•"/>
            </a:pPr>
            <a:r>
              <a:rPr lang="en-AU" sz="2800" b="1" dirty="0" smtClean="0">
                <a:solidFill>
                  <a:schemeClr val="bg1"/>
                </a:solidFill>
              </a:rPr>
              <a:t>Influence by Definition </a:t>
            </a:r>
            <a:r>
              <a:rPr lang="en-AU" sz="2800" dirty="0" smtClean="0">
                <a:solidFill>
                  <a:schemeClr val="bg1"/>
                </a:solidFill>
              </a:rPr>
              <a:t>– </a:t>
            </a:r>
            <a:r>
              <a:rPr lang="en-AU" sz="2400" dirty="0" smtClean="0">
                <a:solidFill>
                  <a:schemeClr val="bg1"/>
                </a:solidFill>
              </a:rPr>
              <a:t>Bamberger (2004); Frey &amp; </a:t>
            </a:r>
            <a:r>
              <a:rPr lang="en-AU" sz="2400" dirty="0" err="1" smtClean="0">
                <a:solidFill>
                  <a:schemeClr val="bg1"/>
                </a:solidFill>
              </a:rPr>
              <a:t>Widmer</a:t>
            </a:r>
            <a:r>
              <a:rPr lang="en-AU" sz="2400" dirty="0" smtClean="0">
                <a:solidFill>
                  <a:schemeClr val="bg1"/>
                </a:solidFill>
              </a:rPr>
              <a:t> (2011); Henry (2003); </a:t>
            </a:r>
            <a:r>
              <a:rPr lang="en-AU" sz="2400" dirty="0" err="1" smtClean="0">
                <a:solidFill>
                  <a:schemeClr val="bg1"/>
                </a:solidFill>
              </a:rPr>
              <a:t>McEathron</a:t>
            </a:r>
            <a:r>
              <a:rPr lang="en-AU" sz="2400" dirty="0" smtClean="0">
                <a:solidFill>
                  <a:schemeClr val="bg1"/>
                </a:solidFill>
              </a:rPr>
              <a:t> (2008).</a:t>
            </a:r>
          </a:p>
          <a:p>
            <a:pPr lvl="1">
              <a:buFont typeface="Arial" pitchFamily="34" charset="0"/>
              <a:buChar char="•"/>
            </a:pPr>
            <a:r>
              <a:rPr lang="en-AU" sz="2800" b="1" dirty="0" err="1" smtClean="0">
                <a:solidFill>
                  <a:schemeClr val="bg1"/>
                </a:solidFill>
              </a:rPr>
              <a:t>Kirkhart</a:t>
            </a:r>
            <a:r>
              <a:rPr lang="en-AU" sz="2800" b="1" dirty="0" smtClean="0">
                <a:solidFill>
                  <a:schemeClr val="bg1"/>
                </a:solidFill>
              </a:rPr>
              <a:t> </a:t>
            </a:r>
            <a:r>
              <a:rPr lang="en-AU" sz="2800" dirty="0" smtClean="0">
                <a:solidFill>
                  <a:schemeClr val="bg1"/>
                </a:solidFill>
              </a:rPr>
              <a:t>– </a:t>
            </a:r>
            <a:r>
              <a:rPr lang="en-AU" sz="2400" dirty="0" smtClean="0">
                <a:solidFill>
                  <a:schemeClr val="bg1"/>
                </a:solidFill>
              </a:rPr>
              <a:t>Benjamin &amp; </a:t>
            </a:r>
            <a:r>
              <a:rPr lang="en-AU" sz="2400" dirty="0" err="1" smtClean="0">
                <a:solidFill>
                  <a:schemeClr val="bg1"/>
                </a:solidFill>
              </a:rPr>
              <a:t>Misra</a:t>
            </a:r>
            <a:r>
              <a:rPr lang="en-AU" sz="2400" dirty="0" smtClean="0">
                <a:solidFill>
                  <a:schemeClr val="bg1"/>
                </a:solidFill>
              </a:rPr>
              <a:t> (2006); Burr (2009); </a:t>
            </a:r>
            <a:r>
              <a:rPr lang="en-AU" sz="2400" dirty="0" err="1" smtClean="0">
                <a:solidFill>
                  <a:schemeClr val="bg1"/>
                </a:solidFill>
              </a:rPr>
              <a:t>Rebolloso</a:t>
            </a:r>
            <a:r>
              <a:rPr lang="en-AU" sz="2400" dirty="0" smtClean="0">
                <a:solidFill>
                  <a:schemeClr val="bg1"/>
                </a:solidFill>
              </a:rPr>
              <a:t>, </a:t>
            </a:r>
            <a:r>
              <a:rPr lang="en-AU" sz="2400" dirty="0" err="1" smtClean="0">
                <a:solidFill>
                  <a:schemeClr val="bg1"/>
                </a:solidFill>
              </a:rPr>
              <a:t>Balthasar</a:t>
            </a:r>
            <a:r>
              <a:rPr lang="en-AU" sz="2400" dirty="0" smtClean="0">
                <a:solidFill>
                  <a:schemeClr val="bg1"/>
                </a:solidFill>
              </a:rPr>
              <a:t>, &amp; Canton (2005).</a:t>
            </a:r>
          </a:p>
          <a:p>
            <a:pPr lvl="1">
              <a:buFont typeface="Arial" pitchFamily="34" charset="0"/>
              <a:buChar char="•"/>
            </a:pPr>
            <a:r>
              <a:rPr lang="en-AU" sz="2800" b="1" dirty="0" smtClean="0">
                <a:solidFill>
                  <a:schemeClr val="bg1"/>
                </a:solidFill>
              </a:rPr>
              <a:t>Henry &amp; Mark </a:t>
            </a:r>
            <a:r>
              <a:rPr lang="en-AU" sz="2800" dirty="0" smtClean="0">
                <a:solidFill>
                  <a:schemeClr val="bg1"/>
                </a:solidFill>
              </a:rPr>
              <a:t>– </a:t>
            </a:r>
            <a:r>
              <a:rPr lang="en-AU" sz="2400" dirty="0" smtClean="0">
                <a:solidFill>
                  <a:schemeClr val="bg1"/>
                </a:solidFill>
              </a:rPr>
              <a:t>Cheng (2006); Cowley &amp; Good (2010); Diaz-Puente, </a:t>
            </a:r>
            <a:r>
              <a:rPr lang="en-AU" sz="2400" dirty="0" err="1" smtClean="0">
                <a:solidFill>
                  <a:schemeClr val="bg1"/>
                </a:solidFill>
              </a:rPr>
              <a:t>Yague</a:t>
            </a:r>
            <a:r>
              <a:rPr lang="en-AU" sz="2400" dirty="0" smtClean="0">
                <a:solidFill>
                  <a:schemeClr val="bg1"/>
                </a:solidFill>
              </a:rPr>
              <a:t>, &amp; </a:t>
            </a:r>
            <a:r>
              <a:rPr lang="en-AU" sz="2400" dirty="0" err="1" smtClean="0">
                <a:solidFill>
                  <a:schemeClr val="bg1"/>
                </a:solidFill>
              </a:rPr>
              <a:t>Afonso</a:t>
            </a:r>
            <a:r>
              <a:rPr lang="en-AU" sz="2400" dirty="0" smtClean="0">
                <a:solidFill>
                  <a:schemeClr val="bg1"/>
                </a:solidFill>
              </a:rPr>
              <a:t> (2008); Diaz-Puente, Montero, &amp; </a:t>
            </a:r>
            <a:r>
              <a:rPr lang="en-AU" sz="2400" dirty="0" err="1" smtClean="0">
                <a:solidFill>
                  <a:schemeClr val="bg1"/>
                </a:solidFill>
              </a:rPr>
              <a:t>Carmenado</a:t>
            </a:r>
            <a:r>
              <a:rPr lang="en-AU" sz="2400" dirty="0" smtClean="0">
                <a:solidFill>
                  <a:schemeClr val="bg1"/>
                </a:solidFill>
              </a:rPr>
              <a:t> (2009); </a:t>
            </a:r>
            <a:r>
              <a:rPr lang="en-AU" sz="2400" dirty="0" err="1" smtClean="0">
                <a:solidFill>
                  <a:schemeClr val="bg1"/>
                </a:solidFill>
              </a:rPr>
              <a:t>Fjellstrom</a:t>
            </a:r>
            <a:r>
              <a:rPr lang="en-AU" sz="2400" dirty="0" smtClean="0">
                <a:solidFill>
                  <a:schemeClr val="bg1"/>
                </a:solidFill>
              </a:rPr>
              <a:t> (2007); </a:t>
            </a:r>
            <a:r>
              <a:rPr lang="en-AU" sz="2400" dirty="0" err="1" smtClean="0">
                <a:solidFill>
                  <a:schemeClr val="bg1"/>
                </a:solidFill>
              </a:rPr>
              <a:t>Lehtonen</a:t>
            </a:r>
            <a:r>
              <a:rPr lang="en-AU" sz="2400" dirty="0" smtClean="0">
                <a:solidFill>
                  <a:schemeClr val="bg1"/>
                </a:solidFill>
              </a:rPr>
              <a:t> (2010); Oliver (2008); Weiss et al. (2005).</a:t>
            </a:r>
            <a:endParaRPr lang="en-A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_UWS_Generic1_PPT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6"/>
            <a:ext cx="9144000" cy="6858000"/>
          </a:xfrm>
          <a:prstGeom prst="rect">
            <a:avLst/>
          </a:prstGeom>
        </p:spPr>
      </p:pic>
      <p:sp>
        <p:nvSpPr>
          <p:cNvPr id="2207" name="Rectangle 1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82877" y="709249"/>
            <a:ext cx="5919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</a:rPr>
              <a:t>Applying Influence in Researching the Effect of Evaluation 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877" y="2063663"/>
            <a:ext cx="812932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3600" dirty="0" smtClean="0">
                <a:solidFill>
                  <a:schemeClr val="bg1"/>
                </a:solidFill>
              </a:rPr>
              <a:t> Surveys of Influence</a:t>
            </a:r>
          </a:p>
          <a:p>
            <a:pPr lvl="1">
              <a:buFont typeface="Arial" pitchFamily="34" charset="0"/>
              <a:buChar char="•"/>
            </a:pPr>
            <a:r>
              <a:rPr lang="en-AU" sz="2800" dirty="0" smtClean="0">
                <a:solidFill>
                  <a:schemeClr val="bg1"/>
                </a:solidFill>
              </a:rPr>
              <a:t>Burr (2009); Christie (2007); Swanson &amp; </a:t>
            </a:r>
            <a:r>
              <a:rPr lang="en-AU" sz="2800" dirty="0" err="1" smtClean="0">
                <a:solidFill>
                  <a:schemeClr val="bg1"/>
                </a:solidFill>
              </a:rPr>
              <a:t>Barlage</a:t>
            </a:r>
            <a:r>
              <a:rPr lang="en-AU" sz="2800" dirty="0" smtClean="0">
                <a:solidFill>
                  <a:schemeClr val="bg1"/>
                </a:solidFill>
              </a:rPr>
              <a:t> (2006).</a:t>
            </a:r>
          </a:p>
          <a:p>
            <a:pPr lvl="1"/>
            <a:endParaRPr lang="en-AU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AU" sz="3600" dirty="0" smtClean="0">
                <a:solidFill>
                  <a:schemeClr val="bg1"/>
                </a:solidFill>
              </a:rPr>
              <a:t> Citation Analysis</a:t>
            </a:r>
          </a:p>
          <a:p>
            <a:pPr lvl="1">
              <a:buFont typeface="Arial" pitchFamily="34" charset="0"/>
              <a:buChar char="•"/>
            </a:pPr>
            <a:r>
              <a:rPr lang="en-AU" sz="2800" dirty="0" err="1" smtClean="0">
                <a:solidFill>
                  <a:schemeClr val="bg1"/>
                </a:solidFill>
              </a:rPr>
              <a:t>Greenseid</a:t>
            </a:r>
            <a:r>
              <a:rPr lang="en-AU" sz="2800" dirty="0" smtClean="0">
                <a:solidFill>
                  <a:schemeClr val="bg1"/>
                </a:solidFill>
              </a:rPr>
              <a:t> (2008); </a:t>
            </a:r>
            <a:r>
              <a:rPr lang="en-AU" sz="2800" dirty="0" err="1" smtClean="0">
                <a:solidFill>
                  <a:schemeClr val="bg1"/>
                </a:solidFill>
              </a:rPr>
              <a:t>Greenseid</a:t>
            </a:r>
            <a:r>
              <a:rPr lang="en-AU" sz="2800" dirty="0" smtClean="0">
                <a:solidFill>
                  <a:schemeClr val="bg1"/>
                </a:solidFill>
              </a:rPr>
              <a:t>, Johnson, &amp; </a:t>
            </a:r>
            <a:r>
              <a:rPr lang="en-AU" sz="2800" dirty="0" err="1" smtClean="0">
                <a:solidFill>
                  <a:schemeClr val="bg1"/>
                </a:solidFill>
              </a:rPr>
              <a:t>Lawrenz</a:t>
            </a:r>
            <a:r>
              <a:rPr lang="en-AU" sz="2800" dirty="0" smtClean="0">
                <a:solidFill>
                  <a:schemeClr val="bg1"/>
                </a:solidFill>
              </a:rPr>
              <a:t> (2008); Swanson &amp; </a:t>
            </a:r>
            <a:r>
              <a:rPr lang="en-AU" sz="2800" dirty="0" err="1" smtClean="0">
                <a:solidFill>
                  <a:schemeClr val="bg1"/>
                </a:solidFill>
              </a:rPr>
              <a:t>Barlage</a:t>
            </a:r>
            <a:r>
              <a:rPr lang="en-AU" sz="2800" dirty="0" smtClean="0">
                <a:solidFill>
                  <a:schemeClr val="bg1"/>
                </a:solidFill>
              </a:rPr>
              <a:t> (2006)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_UWS_Generic1_PPT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6"/>
            <a:ext cx="9144000" cy="6858000"/>
          </a:xfrm>
          <a:prstGeom prst="rect">
            <a:avLst/>
          </a:prstGeom>
        </p:spPr>
      </p:pic>
      <p:sp>
        <p:nvSpPr>
          <p:cNvPr id="2207" name="Rectangle 1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82877" y="709249"/>
            <a:ext cx="5919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</a:rPr>
              <a:t>How Robust is the Literature?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133" y="2084513"/>
            <a:ext cx="84497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3200" dirty="0" smtClean="0">
                <a:solidFill>
                  <a:schemeClr val="bg1"/>
                </a:solidFill>
              </a:rPr>
              <a:t>Research on influence by evaluators themselves?</a:t>
            </a:r>
          </a:p>
          <a:p>
            <a:pPr>
              <a:buFont typeface="Arial" pitchFamily="34" charset="0"/>
              <a:buChar char="•"/>
            </a:pPr>
            <a:r>
              <a:rPr lang="en-AU" sz="3200" dirty="0" smtClean="0">
                <a:solidFill>
                  <a:schemeClr val="bg1"/>
                </a:solidFill>
              </a:rPr>
              <a:t>Variations in methodological quality.</a:t>
            </a:r>
          </a:p>
          <a:p>
            <a:pPr>
              <a:buFont typeface="Arial" pitchFamily="34" charset="0"/>
              <a:buChar char="•"/>
            </a:pPr>
            <a:r>
              <a:rPr lang="en-AU" sz="3200" dirty="0" smtClean="0">
                <a:solidFill>
                  <a:schemeClr val="bg1"/>
                </a:solidFill>
              </a:rPr>
              <a:t>Reliance on self-report.</a:t>
            </a:r>
          </a:p>
          <a:p>
            <a:pPr>
              <a:buFont typeface="Arial" pitchFamily="34" charset="0"/>
              <a:buChar char="•"/>
            </a:pPr>
            <a:r>
              <a:rPr lang="en-AU" sz="3200" dirty="0" smtClean="0">
                <a:solidFill>
                  <a:schemeClr val="bg1"/>
                </a:solidFill>
              </a:rPr>
              <a:t>Timing of periods of observation.</a:t>
            </a:r>
          </a:p>
          <a:p>
            <a:pPr>
              <a:buFont typeface="Arial" pitchFamily="34" charset="0"/>
              <a:buChar char="•"/>
            </a:pPr>
            <a:r>
              <a:rPr lang="en-AU" sz="3200" dirty="0" smtClean="0">
                <a:solidFill>
                  <a:schemeClr val="bg1"/>
                </a:solidFill>
              </a:rPr>
              <a:t>‘</a:t>
            </a:r>
            <a:r>
              <a:rPr lang="en-AU" sz="3200" dirty="0" err="1" smtClean="0">
                <a:solidFill>
                  <a:schemeClr val="bg1"/>
                </a:solidFill>
              </a:rPr>
              <a:t>Intertangling</a:t>
            </a:r>
            <a:r>
              <a:rPr lang="en-AU" sz="3200" dirty="0" smtClean="0">
                <a:solidFill>
                  <a:schemeClr val="bg1"/>
                </a:solidFill>
              </a:rPr>
              <a:t>’ of threads of influence.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_UWS_Generic1_PPT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6"/>
            <a:ext cx="9144000" cy="6858000"/>
          </a:xfrm>
          <a:prstGeom prst="rect">
            <a:avLst/>
          </a:prstGeom>
        </p:spPr>
      </p:pic>
      <p:sp>
        <p:nvSpPr>
          <p:cNvPr id="2207" name="Rectangle 1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82877" y="709249"/>
            <a:ext cx="5919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</a:rPr>
              <a:t>What Does It Mean for Evaluation Practice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877" y="2099733"/>
            <a:ext cx="82393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 smtClean="0">
                <a:solidFill>
                  <a:schemeClr val="bg1"/>
                </a:solidFill>
              </a:rPr>
              <a:t>Consolidate existing literature.</a:t>
            </a:r>
          </a:p>
          <a:p>
            <a:pPr lvl="1">
              <a:buFont typeface="Arial" pitchFamily="34" charset="0"/>
              <a:buChar char="•"/>
            </a:pPr>
            <a:r>
              <a:rPr lang="en-AU" sz="2800" dirty="0" smtClean="0">
                <a:solidFill>
                  <a:schemeClr val="bg1"/>
                </a:solidFill>
              </a:rPr>
              <a:t>Consistent definitions and research procedures.</a:t>
            </a:r>
          </a:p>
          <a:p>
            <a:pPr lvl="1">
              <a:buFont typeface="Arial" pitchFamily="34" charset="0"/>
              <a:buChar char="•"/>
            </a:pPr>
            <a:r>
              <a:rPr lang="en-AU" sz="2800" dirty="0" smtClean="0">
                <a:solidFill>
                  <a:schemeClr val="bg1"/>
                </a:solidFill>
              </a:rPr>
              <a:t>Analysis of the viability of influence as a research approach</a:t>
            </a:r>
          </a:p>
          <a:p>
            <a:pPr lvl="1">
              <a:buFont typeface="Arial" pitchFamily="34" charset="0"/>
              <a:buChar char="•"/>
            </a:pPr>
            <a:r>
              <a:rPr lang="en-AU" sz="2800" dirty="0" smtClean="0">
                <a:solidFill>
                  <a:schemeClr val="bg1"/>
                </a:solidFill>
              </a:rPr>
              <a:t>Integration of knowledge from the use literature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>
                <a:solidFill>
                  <a:schemeClr val="bg1"/>
                </a:solidFill>
              </a:rPr>
              <a:t>Development of a research agenda.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>
                <a:solidFill>
                  <a:schemeClr val="bg1"/>
                </a:solidFill>
              </a:rPr>
              <a:t>Continued reflection on what influence means for practice.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_UWS_Generic1_PPT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6"/>
            <a:ext cx="9144000" cy="6858000"/>
          </a:xfrm>
          <a:prstGeom prst="rect">
            <a:avLst/>
          </a:prstGeom>
        </p:spPr>
      </p:pic>
      <p:sp>
        <p:nvSpPr>
          <p:cNvPr id="2207" name="Rectangle 1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305" y="4303455"/>
            <a:ext cx="77603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</a:rPr>
              <a:t>James Herbert</a:t>
            </a:r>
          </a:p>
          <a:p>
            <a:pPr algn="ctr"/>
            <a:r>
              <a:rPr lang="en-AU" sz="3200" dirty="0" smtClean="0">
                <a:solidFill>
                  <a:schemeClr val="bg1"/>
                </a:solidFill>
              </a:rPr>
              <a:t>School of Social Sciences</a:t>
            </a:r>
          </a:p>
          <a:p>
            <a:pPr algn="ctr"/>
            <a:r>
              <a:rPr lang="en-AU" sz="3200" dirty="0" smtClean="0">
                <a:solidFill>
                  <a:schemeClr val="bg1"/>
                </a:solidFill>
              </a:rPr>
              <a:t>University of Western Sydney</a:t>
            </a:r>
          </a:p>
          <a:p>
            <a:pPr algn="ctr"/>
            <a:endParaRPr lang="en-AU" sz="3200" dirty="0" smtClean="0">
              <a:solidFill>
                <a:schemeClr val="bg1"/>
              </a:solidFill>
            </a:endParaRPr>
          </a:p>
          <a:p>
            <a:pPr algn="ctr"/>
            <a:r>
              <a:rPr lang="en-AU" sz="3200" dirty="0" smtClean="0">
                <a:solidFill>
                  <a:schemeClr val="bg1"/>
                </a:solidFill>
              </a:rPr>
              <a:t>j.herbert@uws.edu.au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5831" y="1989165"/>
            <a:ext cx="2514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solidFill>
                  <a:schemeClr val="bg1"/>
                </a:solidFill>
              </a:rPr>
              <a:t>Questions?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5670" y="3375012"/>
            <a:ext cx="583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A full list of references are available in my conference paper 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_UWS_Generic1_PPT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6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6600" y="1998133"/>
            <a:ext cx="79332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 smtClean="0">
                <a:solidFill>
                  <a:schemeClr val="bg1"/>
                </a:solidFill>
              </a:rPr>
              <a:t> </a:t>
            </a:r>
            <a:r>
              <a:rPr lang="en-AU" sz="2800" i="1" dirty="0" smtClean="0">
                <a:solidFill>
                  <a:schemeClr val="bg1"/>
                </a:solidFill>
              </a:rPr>
              <a:t>Influence</a:t>
            </a:r>
            <a:r>
              <a:rPr lang="en-AU" sz="2800" dirty="0" smtClean="0">
                <a:solidFill>
                  <a:schemeClr val="bg1"/>
                </a:solidFill>
              </a:rPr>
              <a:t> has been suggested as a remedy to a number of issues identified with </a:t>
            </a:r>
            <a:r>
              <a:rPr lang="en-AU" sz="2800" i="1" dirty="0" smtClean="0">
                <a:solidFill>
                  <a:schemeClr val="bg1"/>
                </a:solidFill>
              </a:rPr>
              <a:t>evaluation use</a:t>
            </a:r>
            <a:r>
              <a:rPr lang="en-AU" sz="2800" dirty="0" smtClean="0">
                <a:solidFill>
                  <a:schemeClr val="bg1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AU" sz="2800" i="1" dirty="0" smtClean="0">
                <a:solidFill>
                  <a:schemeClr val="bg1"/>
                </a:solidFill>
              </a:rPr>
              <a:t>Influence</a:t>
            </a:r>
            <a:r>
              <a:rPr lang="en-AU" sz="2800" dirty="0" smtClean="0">
                <a:solidFill>
                  <a:schemeClr val="bg1"/>
                </a:solidFill>
              </a:rPr>
              <a:t> is a conceptual framework that has potential to add to understanding about how and why evaluations effect change. </a:t>
            </a:r>
            <a:endParaRPr lang="en-AU" sz="2800" dirty="0" smtClean="0">
              <a:solidFill>
                <a:schemeClr val="bg1"/>
              </a:solidFill>
            </a:endParaRPr>
          </a:p>
          <a:p>
            <a:endParaRPr lang="en-AU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AU" sz="2800" dirty="0" smtClean="0">
                <a:solidFill>
                  <a:schemeClr val="bg1"/>
                </a:solidFill>
              </a:rPr>
              <a:t>While applied as a research approach in some studies, </a:t>
            </a:r>
            <a:r>
              <a:rPr lang="en-AU" sz="2800" i="1" dirty="0" smtClean="0">
                <a:solidFill>
                  <a:schemeClr val="bg1"/>
                </a:solidFill>
              </a:rPr>
              <a:t>influence</a:t>
            </a:r>
            <a:r>
              <a:rPr lang="en-AU" sz="2800" dirty="0" smtClean="0">
                <a:solidFill>
                  <a:schemeClr val="bg1"/>
                </a:solidFill>
              </a:rPr>
              <a:t> still lacks authority as a body of evidence to inform evaluation practice.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>
                <a:solidFill>
                  <a:schemeClr val="bg1"/>
                </a:solidFill>
              </a:rPr>
              <a:t>The approach still has promise, but needs direction.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36600" y="428473"/>
            <a:ext cx="5820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chemeClr val="bg1"/>
                </a:solidFill>
              </a:rPr>
              <a:t>Evaluation Influence: A Mere Semantic Point or Conceptual Revolution?</a:t>
            </a:r>
            <a:endParaRPr lang="en-A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_UWS_Generic1_PPT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6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0067" y="2328333"/>
            <a:ext cx="1888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Utilisation</a:t>
            </a:r>
            <a:endParaRPr lang="en-A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935133" y="2488849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Impact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380067" y="4191000"/>
            <a:ext cx="1926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/>
              <a:t>Influence</a:t>
            </a:r>
            <a:endParaRPr lang="en-A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435721" y="4652665"/>
            <a:ext cx="71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Effect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909347" y="5904468"/>
            <a:ext cx="129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Process Use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464414" y="4006334"/>
            <a:ext cx="165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Conceptual Use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268148" y="3381401"/>
            <a:ext cx="142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Symbolic Use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464414" y="6241534"/>
            <a:ext cx="18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Instrumental Use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047207" y="624153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Imposed Use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317614" y="5147733"/>
            <a:ext cx="125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Results Use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7351387" y="2673515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/>
              <a:t>Use</a:t>
            </a:r>
            <a:endParaRPr lang="en-AU" sz="4000" dirty="0"/>
          </a:p>
        </p:txBody>
      </p:sp>
    </p:spTree>
    <p:extLst>
      <p:ext uri="{BB962C8B-B14F-4D97-AF65-F5344CB8AC3E}">
        <p14:creationId xmlns="" xmlns:p14="http://schemas.microsoft.com/office/powerpoint/2010/main" val="1583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_UWS_Generic1_PPT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6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6600" y="1998133"/>
            <a:ext cx="793326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3600" dirty="0" smtClean="0">
                <a:solidFill>
                  <a:schemeClr val="bg1"/>
                </a:solidFill>
              </a:rPr>
              <a:t>Evaluation impact assessments.</a:t>
            </a:r>
          </a:p>
          <a:p>
            <a:pPr>
              <a:buFont typeface="Arial" pitchFamily="34" charset="0"/>
              <a:buChar char="•"/>
            </a:pPr>
            <a:r>
              <a:rPr lang="en-AU" sz="3600" dirty="0" smtClean="0">
                <a:solidFill>
                  <a:schemeClr val="bg1"/>
                </a:solidFill>
              </a:rPr>
              <a:t>Planning evaluations around maximising or specific types of effects.</a:t>
            </a:r>
          </a:p>
          <a:p>
            <a:pPr>
              <a:buFont typeface="Arial" pitchFamily="34" charset="0"/>
              <a:buChar char="•"/>
            </a:pPr>
            <a:r>
              <a:rPr lang="en-AU" sz="3600" dirty="0" smtClean="0">
                <a:solidFill>
                  <a:schemeClr val="bg1"/>
                </a:solidFill>
              </a:rPr>
              <a:t>Designing programs and organisations around best practice in the use of evaluation information</a:t>
            </a:r>
          </a:p>
          <a:p>
            <a:pPr>
              <a:buFont typeface="Arial" pitchFamily="34" charset="0"/>
              <a:buChar char="•"/>
            </a:pPr>
            <a:endParaRPr lang="en-A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4934" y="735743"/>
            <a:ext cx="599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</a:rPr>
              <a:t>Why Study the Effect an Evaluation Has?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_UWS_Generic1_PPT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5572"/>
            <a:ext cx="9144000" cy="6858000"/>
          </a:xfrm>
          <a:prstGeom prst="rect">
            <a:avLst/>
          </a:prstGeom>
        </p:spPr>
      </p:pic>
      <p:sp>
        <p:nvSpPr>
          <p:cNvPr id="2207" name="Rectangle 1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954" y="742522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3600" dirty="0" err="1" smtClean="0">
                <a:solidFill>
                  <a:schemeClr val="bg1"/>
                </a:solidFill>
              </a:rPr>
              <a:t>Minowa</a:t>
            </a:r>
            <a:r>
              <a:rPr lang="en-AU" sz="3600" dirty="0" smtClean="0">
                <a:solidFill>
                  <a:schemeClr val="bg1"/>
                </a:solidFill>
              </a:rPr>
              <a:t> to Shinjuku</a:t>
            </a:r>
            <a:endParaRPr lang="en-A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88853"/>
            <a:ext cx="9143999" cy="561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3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_UWS_Generic1_PPT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6"/>
            <a:ext cx="9144000" cy="6858000"/>
          </a:xfrm>
          <a:prstGeom prst="rect">
            <a:avLst/>
          </a:prstGeom>
        </p:spPr>
      </p:pic>
      <p:sp>
        <p:nvSpPr>
          <p:cNvPr id="2207" name="Rectangle 1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82877" y="1040825"/>
            <a:ext cx="5919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The Case for Influence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333" y="2002108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3200" dirty="0" smtClean="0">
                <a:solidFill>
                  <a:schemeClr val="bg1"/>
                </a:solidFill>
              </a:rPr>
              <a:t>Definition reflects the full impact of an evaluation</a:t>
            </a:r>
            <a:r>
              <a:rPr lang="en-AU" sz="36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AU" sz="3600" dirty="0" smtClean="0">
                <a:solidFill>
                  <a:schemeClr val="bg1"/>
                </a:solidFill>
              </a:rPr>
              <a:t>Systematic framework to consider specific mechanisms of change.</a:t>
            </a:r>
          </a:p>
          <a:p>
            <a:pPr>
              <a:buFont typeface="Arial" pitchFamily="34" charset="0"/>
              <a:buChar char="•"/>
            </a:pPr>
            <a:r>
              <a:rPr lang="en-AU" sz="3600" dirty="0" smtClean="0">
                <a:solidFill>
                  <a:schemeClr val="bg1"/>
                </a:solidFill>
              </a:rPr>
              <a:t>The study of pathways of influence, including where evaluation fails to affect change.</a:t>
            </a:r>
          </a:p>
          <a:p>
            <a:pPr>
              <a:buFont typeface="Arial" pitchFamily="34" charset="0"/>
              <a:buChar char="•"/>
            </a:pPr>
            <a:r>
              <a:rPr lang="en-AU" sz="3600" dirty="0" smtClean="0">
                <a:solidFill>
                  <a:schemeClr val="bg1"/>
                </a:solidFill>
              </a:rPr>
              <a:t>Moral imperative to affect social betterment.</a:t>
            </a:r>
            <a:endParaRPr lang="en-A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_UWS_Generic1_PPT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6"/>
            <a:ext cx="9144000" cy="6858000"/>
          </a:xfrm>
          <a:prstGeom prst="rect">
            <a:avLst/>
          </a:prstGeom>
        </p:spPr>
      </p:pic>
      <p:sp>
        <p:nvSpPr>
          <p:cNvPr id="2161" name="Text Box 113"/>
          <p:cNvSpPr txBox="1">
            <a:spLocks noChangeArrowheads="1"/>
          </p:cNvSpPr>
          <p:nvPr/>
        </p:nvSpPr>
        <p:spPr bwMode="auto">
          <a:xfrm>
            <a:off x="972344" y="3997325"/>
            <a:ext cx="728662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Unintended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" name="Text Box 112"/>
          <p:cNvSpPr txBox="1">
            <a:spLocks noChangeArrowheads="1"/>
          </p:cNvSpPr>
          <p:nvPr/>
        </p:nvSpPr>
        <p:spPr bwMode="auto">
          <a:xfrm>
            <a:off x="1701006" y="3997325"/>
            <a:ext cx="647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Intended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06" name="Text Box 158"/>
          <p:cNvSpPr txBox="1">
            <a:spLocks noChangeArrowheads="1"/>
          </p:cNvSpPr>
          <p:nvPr/>
        </p:nvSpPr>
        <p:spPr bwMode="auto">
          <a:xfrm>
            <a:off x="931863" y="4956175"/>
            <a:ext cx="1376362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05" name="Text Box 157"/>
          <p:cNvSpPr txBox="1">
            <a:spLocks noChangeArrowheads="1"/>
          </p:cNvSpPr>
          <p:nvPr/>
        </p:nvSpPr>
        <p:spPr bwMode="auto">
          <a:xfrm>
            <a:off x="931863" y="5222875"/>
            <a:ext cx="728662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04" name="Text Box 156"/>
          <p:cNvSpPr txBox="1">
            <a:spLocks noChangeArrowheads="1"/>
          </p:cNvSpPr>
          <p:nvPr/>
        </p:nvSpPr>
        <p:spPr bwMode="auto">
          <a:xfrm>
            <a:off x="1660525" y="5222875"/>
            <a:ext cx="647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Result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" name="Text Box 110"/>
          <p:cNvSpPr txBox="1">
            <a:spLocks noChangeArrowheads="1"/>
          </p:cNvSpPr>
          <p:nvPr/>
        </p:nvSpPr>
        <p:spPr bwMode="auto">
          <a:xfrm>
            <a:off x="931863" y="5864225"/>
            <a:ext cx="1376362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Time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" name="Text Box 109"/>
          <p:cNvSpPr txBox="1">
            <a:spLocks noChangeArrowheads="1"/>
          </p:cNvSpPr>
          <p:nvPr/>
        </p:nvSpPr>
        <p:spPr bwMode="auto">
          <a:xfrm>
            <a:off x="931863" y="6134100"/>
            <a:ext cx="652462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Immediate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" name="Text Box 108"/>
          <p:cNvSpPr txBox="1">
            <a:spLocks noChangeArrowheads="1"/>
          </p:cNvSpPr>
          <p:nvPr/>
        </p:nvSpPr>
        <p:spPr bwMode="auto">
          <a:xfrm>
            <a:off x="1584325" y="6137275"/>
            <a:ext cx="723900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End-Of-Cycle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" name="Text Box 107"/>
          <p:cNvSpPr txBox="1">
            <a:spLocks noChangeArrowheads="1"/>
          </p:cNvSpPr>
          <p:nvPr/>
        </p:nvSpPr>
        <p:spPr bwMode="auto">
          <a:xfrm>
            <a:off x="1222375" y="6496050"/>
            <a:ext cx="723900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Long-Term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2" name="Text Box 134"/>
          <p:cNvSpPr txBox="1">
            <a:spLocks noChangeArrowheads="1"/>
          </p:cNvSpPr>
          <p:nvPr/>
        </p:nvSpPr>
        <p:spPr bwMode="auto">
          <a:xfrm>
            <a:off x="3367352" y="3997325"/>
            <a:ext cx="671512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Unaware Unintended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1" name="Text Box 133"/>
          <p:cNvSpPr txBox="1">
            <a:spLocks noChangeArrowheads="1"/>
          </p:cNvSpPr>
          <p:nvPr/>
        </p:nvSpPr>
        <p:spPr bwMode="auto">
          <a:xfrm>
            <a:off x="4046008" y="3997325"/>
            <a:ext cx="70485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Aware Unintended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0" name="Text Box 132"/>
          <p:cNvSpPr txBox="1">
            <a:spLocks noChangeArrowheads="1"/>
          </p:cNvSpPr>
          <p:nvPr/>
        </p:nvSpPr>
        <p:spPr bwMode="auto">
          <a:xfrm>
            <a:off x="3722158" y="4340225"/>
            <a:ext cx="70485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Aware Intended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9" name="Text Box 131"/>
          <p:cNvSpPr txBox="1">
            <a:spLocks noChangeArrowheads="1"/>
          </p:cNvSpPr>
          <p:nvPr/>
        </p:nvSpPr>
        <p:spPr bwMode="auto">
          <a:xfrm>
            <a:off x="3374496" y="4956175"/>
            <a:ext cx="1376362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8" name="Text Box 130"/>
          <p:cNvSpPr txBox="1">
            <a:spLocks noChangeArrowheads="1"/>
          </p:cNvSpPr>
          <p:nvPr/>
        </p:nvSpPr>
        <p:spPr bwMode="auto">
          <a:xfrm>
            <a:off x="3374496" y="5226050"/>
            <a:ext cx="728662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7" name="Text Box 129"/>
          <p:cNvSpPr txBox="1">
            <a:spLocks noChangeArrowheads="1"/>
          </p:cNvSpPr>
          <p:nvPr/>
        </p:nvSpPr>
        <p:spPr bwMode="auto">
          <a:xfrm>
            <a:off x="4103158" y="5226050"/>
            <a:ext cx="647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Result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03" name="Text Box 155"/>
          <p:cNvSpPr txBox="1">
            <a:spLocks noChangeArrowheads="1"/>
          </p:cNvSpPr>
          <p:nvPr/>
        </p:nvSpPr>
        <p:spPr bwMode="auto">
          <a:xfrm>
            <a:off x="3412596" y="5864225"/>
            <a:ext cx="1376362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Time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02" name="Text Box 154"/>
          <p:cNvSpPr txBox="1">
            <a:spLocks noChangeArrowheads="1"/>
          </p:cNvSpPr>
          <p:nvPr/>
        </p:nvSpPr>
        <p:spPr bwMode="auto">
          <a:xfrm>
            <a:off x="3703108" y="6496050"/>
            <a:ext cx="723900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Long-Term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01" name="Text Box 153"/>
          <p:cNvSpPr txBox="1">
            <a:spLocks noChangeArrowheads="1"/>
          </p:cNvSpPr>
          <p:nvPr/>
        </p:nvSpPr>
        <p:spPr bwMode="auto">
          <a:xfrm>
            <a:off x="4065058" y="6134100"/>
            <a:ext cx="723900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End-Of-Cycle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00" name="Text Box 152"/>
          <p:cNvSpPr txBox="1">
            <a:spLocks noChangeArrowheads="1"/>
          </p:cNvSpPr>
          <p:nvPr/>
        </p:nvSpPr>
        <p:spPr bwMode="auto">
          <a:xfrm>
            <a:off x="3412596" y="6134100"/>
            <a:ext cx="652462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Immediate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5" name="Text Box 127"/>
          <p:cNvSpPr txBox="1">
            <a:spLocks noChangeArrowheads="1"/>
          </p:cNvSpPr>
          <p:nvPr/>
        </p:nvSpPr>
        <p:spPr bwMode="auto">
          <a:xfrm>
            <a:off x="5788025" y="2787650"/>
            <a:ext cx="12001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Attitude Change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4" name="Text Box 126"/>
          <p:cNvSpPr txBox="1">
            <a:spLocks noChangeArrowheads="1"/>
          </p:cNvSpPr>
          <p:nvPr/>
        </p:nvSpPr>
        <p:spPr bwMode="auto">
          <a:xfrm>
            <a:off x="5788025" y="3016250"/>
            <a:ext cx="12001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Salience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3" name="Text Box 125"/>
          <p:cNvSpPr txBox="1">
            <a:spLocks noChangeArrowheads="1"/>
          </p:cNvSpPr>
          <p:nvPr/>
        </p:nvSpPr>
        <p:spPr bwMode="auto">
          <a:xfrm>
            <a:off x="5788025" y="3244850"/>
            <a:ext cx="12001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Elaboration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" name="Text Box 124"/>
          <p:cNvSpPr txBox="1">
            <a:spLocks noChangeArrowheads="1"/>
          </p:cNvSpPr>
          <p:nvPr/>
        </p:nvSpPr>
        <p:spPr bwMode="auto">
          <a:xfrm>
            <a:off x="5788025" y="3473450"/>
            <a:ext cx="12001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Priming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" name="Text Box 123"/>
          <p:cNvSpPr txBox="1">
            <a:spLocks noChangeArrowheads="1"/>
          </p:cNvSpPr>
          <p:nvPr/>
        </p:nvSpPr>
        <p:spPr bwMode="auto">
          <a:xfrm>
            <a:off x="5788025" y="3702050"/>
            <a:ext cx="12001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Skill Acquisition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" name="Text Box 122"/>
          <p:cNvSpPr txBox="1">
            <a:spLocks noChangeArrowheads="1"/>
          </p:cNvSpPr>
          <p:nvPr/>
        </p:nvSpPr>
        <p:spPr bwMode="auto">
          <a:xfrm>
            <a:off x="5788025" y="3930650"/>
            <a:ext cx="12001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Behavioral Change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9" name="Text Box 151"/>
          <p:cNvSpPr txBox="1">
            <a:spLocks noChangeArrowheads="1"/>
          </p:cNvSpPr>
          <p:nvPr/>
        </p:nvSpPr>
        <p:spPr bwMode="auto">
          <a:xfrm>
            <a:off x="5655733" y="4159250"/>
            <a:ext cx="1508655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Interpersonal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8" name="Text Box 150"/>
          <p:cNvSpPr txBox="1">
            <a:spLocks noChangeArrowheads="1"/>
          </p:cNvSpPr>
          <p:nvPr/>
        </p:nvSpPr>
        <p:spPr bwMode="auto">
          <a:xfrm>
            <a:off x="5788025" y="4429125"/>
            <a:ext cx="12001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Justification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7" name="Text Box 149"/>
          <p:cNvSpPr txBox="1">
            <a:spLocks noChangeArrowheads="1"/>
          </p:cNvSpPr>
          <p:nvPr/>
        </p:nvSpPr>
        <p:spPr bwMode="auto">
          <a:xfrm>
            <a:off x="5788025" y="4657725"/>
            <a:ext cx="12001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Persuasion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6" name="Text Box 148"/>
          <p:cNvSpPr txBox="1">
            <a:spLocks noChangeArrowheads="1"/>
          </p:cNvSpPr>
          <p:nvPr/>
        </p:nvSpPr>
        <p:spPr bwMode="auto">
          <a:xfrm>
            <a:off x="5788025" y="4886325"/>
            <a:ext cx="12001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Change Agent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5" name="Text Box 147"/>
          <p:cNvSpPr txBox="1">
            <a:spLocks noChangeArrowheads="1"/>
          </p:cNvSpPr>
          <p:nvPr/>
        </p:nvSpPr>
        <p:spPr bwMode="auto">
          <a:xfrm>
            <a:off x="5788025" y="5114925"/>
            <a:ext cx="12001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Social Norms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4" name="Text Box 146"/>
          <p:cNvSpPr txBox="1">
            <a:spLocks noChangeArrowheads="1"/>
          </p:cNvSpPr>
          <p:nvPr/>
        </p:nvSpPr>
        <p:spPr bwMode="auto">
          <a:xfrm>
            <a:off x="5788025" y="5343525"/>
            <a:ext cx="120015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Minority-Opinion Influence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3" name="Text Box 145"/>
          <p:cNvSpPr txBox="1">
            <a:spLocks noChangeArrowheads="1"/>
          </p:cNvSpPr>
          <p:nvPr/>
        </p:nvSpPr>
        <p:spPr bwMode="auto">
          <a:xfrm>
            <a:off x="5655733" y="5692775"/>
            <a:ext cx="1508655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Collective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2" name="Text Box 144"/>
          <p:cNvSpPr txBox="1">
            <a:spLocks noChangeArrowheads="1"/>
          </p:cNvSpPr>
          <p:nvPr/>
        </p:nvSpPr>
        <p:spPr bwMode="auto">
          <a:xfrm>
            <a:off x="5788025" y="5962650"/>
            <a:ext cx="12001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Agenda Setting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1" name="Text Box 143"/>
          <p:cNvSpPr txBox="1">
            <a:spLocks noChangeArrowheads="1"/>
          </p:cNvSpPr>
          <p:nvPr/>
        </p:nvSpPr>
        <p:spPr bwMode="auto">
          <a:xfrm>
            <a:off x="5788025" y="6191250"/>
            <a:ext cx="1200150" cy="32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Policy Oriented Learning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0" name="Text Box 142"/>
          <p:cNvSpPr txBox="1">
            <a:spLocks noChangeArrowheads="1"/>
          </p:cNvSpPr>
          <p:nvPr/>
        </p:nvSpPr>
        <p:spPr bwMode="auto">
          <a:xfrm>
            <a:off x="5788025" y="6515100"/>
            <a:ext cx="12001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Policy Change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9" name="Text Box 141"/>
          <p:cNvSpPr txBox="1">
            <a:spLocks noChangeArrowheads="1"/>
          </p:cNvSpPr>
          <p:nvPr/>
        </p:nvSpPr>
        <p:spPr bwMode="auto">
          <a:xfrm>
            <a:off x="5788025" y="6743700"/>
            <a:ext cx="12001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Diffusion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" name="Text Box 121"/>
          <p:cNvSpPr txBox="1">
            <a:spLocks noChangeArrowheads="1"/>
          </p:cNvSpPr>
          <p:nvPr/>
        </p:nvSpPr>
        <p:spPr bwMode="auto">
          <a:xfrm>
            <a:off x="7550680" y="4070350"/>
            <a:ext cx="1376362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Individual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" name="Text Box 120"/>
          <p:cNvSpPr txBox="1">
            <a:spLocks noChangeArrowheads="1"/>
          </p:cNvSpPr>
          <p:nvPr/>
        </p:nvSpPr>
        <p:spPr bwMode="auto">
          <a:xfrm>
            <a:off x="7550680" y="4340225"/>
            <a:ext cx="1376362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Interpersonal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" name="Text Box 119"/>
          <p:cNvSpPr txBox="1">
            <a:spLocks noChangeArrowheads="1"/>
          </p:cNvSpPr>
          <p:nvPr/>
        </p:nvSpPr>
        <p:spPr bwMode="auto">
          <a:xfrm>
            <a:off x="7550680" y="4610100"/>
            <a:ext cx="1376362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Collective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8" name="Text Box 140"/>
          <p:cNvSpPr txBox="1">
            <a:spLocks noChangeArrowheads="1"/>
          </p:cNvSpPr>
          <p:nvPr/>
        </p:nvSpPr>
        <p:spPr bwMode="auto">
          <a:xfrm>
            <a:off x="7550680" y="5616575"/>
            <a:ext cx="1376362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General Influence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7" name="Text Box 139"/>
          <p:cNvSpPr txBox="1">
            <a:spLocks noChangeArrowheads="1"/>
          </p:cNvSpPr>
          <p:nvPr/>
        </p:nvSpPr>
        <p:spPr bwMode="auto">
          <a:xfrm>
            <a:off x="7550680" y="5886450"/>
            <a:ext cx="1376362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Cognitive and Affective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6" name="Text Box 138"/>
          <p:cNvSpPr txBox="1">
            <a:spLocks noChangeArrowheads="1"/>
          </p:cNvSpPr>
          <p:nvPr/>
        </p:nvSpPr>
        <p:spPr bwMode="auto">
          <a:xfrm>
            <a:off x="7550680" y="6318250"/>
            <a:ext cx="1376362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Motivational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5" name="Text Box 137"/>
          <p:cNvSpPr txBox="1">
            <a:spLocks noChangeArrowheads="1"/>
          </p:cNvSpPr>
          <p:nvPr/>
        </p:nvSpPr>
        <p:spPr bwMode="auto">
          <a:xfrm>
            <a:off x="7550680" y="6588125"/>
            <a:ext cx="1376362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Behavioral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4" name="Text Box 136"/>
          <p:cNvSpPr txBox="1">
            <a:spLocks noChangeArrowheads="1"/>
          </p:cNvSpPr>
          <p:nvPr/>
        </p:nvSpPr>
        <p:spPr bwMode="auto">
          <a:xfrm>
            <a:off x="7550680" y="5222875"/>
            <a:ext cx="1376362" cy="393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Type of Process/Outcome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" name="Text Box 111"/>
          <p:cNvSpPr txBox="1">
            <a:spLocks noChangeArrowheads="1"/>
          </p:cNvSpPr>
          <p:nvPr/>
        </p:nvSpPr>
        <p:spPr bwMode="auto">
          <a:xfrm>
            <a:off x="972344" y="3727450"/>
            <a:ext cx="1376362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Intention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" name="Text Box 117"/>
          <p:cNvSpPr txBox="1">
            <a:spLocks noChangeArrowheads="1"/>
          </p:cNvSpPr>
          <p:nvPr/>
        </p:nvSpPr>
        <p:spPr bwMode="auto">
          <a:xfrm>
            <a:off x="3367352" y="3729037"/>
            <a:ext cx="1376362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Intention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" name="Text Box 116"/>
          <p:cNvSpPr txBox="1">
            <a:spLocks noChangeArrowheads="1"/>
          </p:cNvSpPr>
          <p:nvPr/>
        </p:nvSpPr>
        <p:spPr bwMode="auto">
          <a:xfrm>
            <a:off x="5655733" y="2517775"/>
            <a:ext cx="1508655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Individual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" name="Text Box 115"/>
          <p:cNvSpPr txBox="1">
            <a:spLocks noChangeArrowheads="1"/>
          </p:cNvSpPr>
          <p:nvPr/>
        </p:nvSpPr>
        <p:spPr bwMode="auto">
          <a:xfrm>
            <a:off x="7550680" y="3800475"/>
            <a:ext cx="1376362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Level of Analysis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07" name="Rectangle 1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1" name="Text Box 213"/>
          <p:cNvSpPr txBox="1">
            <a:spLocks noChangeArrowheads="1"/>
          </p:cNvSpPr>
          <p:nvPr/>
        </p:nvSpPr>
        <p:spPr bwMode="auto">
          <a:xfrm>
            <a:off x="931863" y="2855912"/>
            <a:ext cx="1523470" cy="441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Kirkhart (2000)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2" name="Text Box 214"/>
          <p:cNvSpPr txBox="1">
            <a:spLocks noChangeArrowheads="1"/>
          </p:cNvSpPr>
          <p:nvPr/>
        </p:nvSpPr>
        <p:spPr bwMode="auto">
          <a:xfrm>
            <a:off x="3350682" y="2851149"/>
            <a:ext cx="1438275" cy="446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Alkin</a:t>
            </a:r>
            <a:r>
              <a:rPr kumimoji="0" lang="en-A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&amp; Taut (2003)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3" name="Text Box 215"/>
          <p:cNvSpPr txBox="1">
            <a:spLocks noChangeArrowheads="1"/>
          </p:cNvSpPr>
          <p:nvPr/>
        </p:nvSpPr>
        <p:spPr bwMode="auto">
          <a:xfrm>
            <a:off x="5655733" y="1989137"/>
            <a:ext cx="1508655" cy="441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Henry &amp; Mark (2003)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4" name="Text Box 216"/>
          <p:cNvSpPr txBox="1">
            <a:spLocks noChangeArrowheads="1"/>
          </p:cNvSpPr>
          <p:nvPr/>
        </p:nvSpPr>
        <p:spPr bwMode="auto">
          <a:xfrm>
            <a:off x="7550680" y="2851149"/>
            <a:ext cx="1376362" cy="441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Mark &amp; Henry (2004)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82877" y="1040825"/>
            <a:ext cx="5919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Influence as a Theory of Effect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_UWS_Generic1_PPT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6"/>
            <a:ext cx="9144000" cy="6858000"/>
          </a:xfrm>
          <a:prstGeom prst="rect">
            <a:avLst/>
          </a:prstGeom>
        </p:spPr>
      </p:pic>
      <p:sp>
        <p:nvSpPr>
          <p:cNvPr id="2207" name="Rectangle 1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82877" y="1040825"/>
            <a:ext cx="5919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Influence as a Theory of Effect</a:t>
            </a:r>
            <a:endParaRPr lang="en-AU" sz="3200" dirty="0">
              <a:solidFill>
                <a:schemeClr val="bg1"/>
              </a:solidFill>
            </a:endParaRPr>
          </a:p>
        </p:txBody>
      </p:sp>
      <p:pic>
        <p:nvPicPr>
          <p:cNvPr id="57" name="Picture 5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599" y="2158340"/>
            <a:ext cx="8017933" cy="398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160183" y="6246967"/>
            <a:ext cx="859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Alkin</a:t>
            </a:r>
            <a:r>
              <a:rPr lang="en-GB" dirty="0" smtClean="0"/>
              <a:t> and </a:t>
            </a:r>
            <a:r>
              <a:rPr lang="en-GB" dirty="0" err="1" smtClean="0"/>
              <a:t>Taut’s</a:t>
            </a:r>
            <a:r>
              <a:rPr lang="en-GB" dirty="0" smtClean="0"/>
              <a:t> (2003, p. 9) model detailing the distinction between use and influence (adapted from </a:t>
            </a:r>
            <a:r>
              <a:rPr lang="en-GB" dirty="0" err="1" smtClean="0"/>
              <a:t>Kirkhart</a:t>
            </a:r>
            <a:r>
              <a:rPr lang="en-GB" dirty="0" smtClean="0"/>
              <a:t>, 2000)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583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_UWS_Generic1_PPT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6"/>
            <a:ext cx="9144000" cy="6858000"/>
          </a:xfrm>
          <a:prstGeom prst="rect">
            <a:avLst/>
          </a:prstGeom>
        </p:spPr>
      </p:pic>
      <p:sp>
        <p:nvSpPr>
          <p:cNvPr id="2207" name="Rectangle 1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82877" y="1040825"/>
            <a:ext cx="5919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Influence as a Theory of Effect</a:t>
            </a:r>
            <a:endParaRPr lang="en-AU" sz="3200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62150"/>
            <a:ext cx="6876521" cy="47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82876" y="6649534"/>
            <a:ext cx="8129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Mark and Henry’s (2004, p. 41) model of evaluation influence. 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583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670</Words>
  <Application>Microsoft Office PowerPoint</Application>
  <PresentationFormat>On-screen Show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University of Western Sydney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Barridge</dc:creator>
  <cp:lastModifiedBy>30031400</cp:lastModifiedBy>
  <cp:revision>164</cp:revision>
  <dcterms:created xsi:type="dcterms:W3CDTF">2011-06-06T01:17:08Z</dcterms:created>
  <dcterms:modified xsi:type="dcterms:W3CDTF">2011-08-30T06:20:45Z</dcterms:modified>
</cp:coreProperties>
</file>